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60" r:id="rId5"/>
    <p:sldId id="263" r:id="rId6"/>
    <p:sldId id="262" r:id="rId7"/>
    <p:sldId id="261" r:id="rId8"/>
    <p:sldId id="264" r:id="rId9"/>
    <p:sldId id="265" r:id="rId10"/>
    <p:sldId id="266" r:id="rId11"/>
    <p:sldId id="268"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60"/>
  </p:normalViewPr>
  <p:slideViewPr>
    <p:cSldViewPr snapToGrid="0">
      <p:cViewPr>
        <p:scale>
          <a:sx n="112" d="100"/>
          <a:sy n="112" d="100"/>
        </p:scale>
        <p:origin x="68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B294F-BF80-7E45-B5E0-9B83FC6C3AE2}" type="datetimeFigureOut">
              <a:rPr lang="en-IL" smtClean="0"/>
              <a:t>17/01/2025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A2CBF-6888-534E-9BBA-98AED8365CB9}" type="slidenum">
              <a:rPr lang="en-IL" smtClean="0"/>
              <a:t>‹#›</a:t>
            </a:fld>
            <a:endParaRPr lang="en-IL"/>
          </a:p>
        </p:txBody>
      </p:sp>
    </p:spTree>
    <p:extLst>
      <p:ext uri="{BB962C8B-B14F-4D97-AF65-F5344CB8AC3E}">
        <p14:creationId xmlns:p14="http://schemas.microsoft.com/office/powerpoint/2010/main" val="2974361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בפרויקט ניסינו לחזות האם תמונה של פצע מייצגת משהו </a:t>
            </a:r>
            <a:r>
              <a:rPr lang="he-IL" dirty="0" err="1"/>
              <a:t>שפירי</a:t>
            </a:r>
            <a:r>
              <a:rPr lang="he-IL" dirty="0"/>
              <a:t> או ממאיר (כלומר לא מסוכן או מסוכן)</a:t>
            </a:r>
          </a:p>
          <a:p>
            <a:r>
              <a:rPr lang="he-IL" dirty="0"/>
              <a:t>כדי לבנות את המודל התבססנו על תמונות בגודל</a:t>
            </a:r>
          </a:p>
          <a:p>
            <a:r>
              <a:rPr lang="he-IL" dirty="0"/>
              <a:t>224x224  </a:t>
            </a:r>
          </a:p>
          <a:p>
            <a:r>
              <a:rPr lang="he-IL" dirty="0"/>
              <a:t>חילקנו את הדאטה שלנו </a:t>
            </a:r>
            <a:r>
              <a:rPr lang="he-IL" dirty="0" err="1"/>
              <a:t>לטריין</a:t>
            </a:r>
            <a:r>
              <a:rPr lang="he-IL" dirty="0"/>
              <a:t> וטסט כך ששמרנו 2000 תמונות לטסט (50/50) והשאר </a:t>
            </a:r>
            <a:r>
              <a:rPr lang="he-IL" dirty="0" err="1"/>
              <a:t>לטריין</a:t>
            </a:r>
            <a:endParaRPr lang="he-IL" dirty="0"/>
          </a:p>
          <a:p>
            <a:r>
              <a:rPr lang="he-IL" dirty="0" err="1"/>
              <a:t>בסהכ</a:t>
            </a:r>
            <a:r>
              <a:rPr lang="he-IL" dirty="0"/>
              <a:t> עבדנו על דאטה סט שכולל 11897 תמונות שמתחלקות 47.06 ו52.94 לטובת </a:t>
            </a:r>
            <a:r>
              <a:rPr lang="he-IL" dirty="0" err="1"/>
              <a:t>השפירי</a:t>
            </a:r>
            <a:endParaRPr lang="he-IL" dirty="0"/>
          </a:p>
        </p:txBody>
      </p:sp>
      <p:sp>
        <p:nvSpPr>
          <p:cNvPr id="4" name="Slide Number Placeholder 3"/>
          <p:cNvSpPr>
            <a:spLocks noGrp="1"/>
          </p:cNvSpPr>
          <p:nvPr>
            <p:ph type="sldNum" sz="quarter" idx="5"/>
          </p:nvPr>
        </p:nvSpPr>
        <p:spPr/>
        <p:txBody>
          <a:bodyPr/>
          <a:lstStyle/>
          <a:p>
            <a:fld id="{397A2CBF-6888-534E-9BBA-98AED8365CB9}" type="slidenum">
              <a:rPr lang="en-IL" smtClean="0"/>
              <a:t>2</a:t>
            </a:fld>
            <a:endParaRPr lang="en-IL"/>
          </a:p>
        </p:txBody>
      </p:sp>
    </p:spTree>
    <p:extLst>
      <p:ext uri="{BB962C8B-B14F-4D97-AF65-F5344CB8AC3E}">
        <p14:creationId xmlns:p14="http://schemas.microsoft.com/office/powerpoint/2010/main" val="393957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397A2CBF-6888-534E-9BBA-98AED8365CB9}" type="slidenum">
              <a:rPr lang="en-IL" smtClean="0"/>
              <a:t>3</a:t>
            </a:fld>
            <a:endParaRPr lang="en-IL"/>
          </a:p>
        </p:txBody>
      </p:sp>
    </p:spTree>
    <p:extLst>
      <p:ext uri="{BB962C8B-B14F-4D97-AF65-F5344CB8AC3E}">
        <p14:creationId xmlns:p14="http://schemas.microsoft.com/office/powerpoint/2010/main" val="2745727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We built a logistic regression model designed for binary classification to predict whether a sample is "Malignant" or "Benign." The model consists of three main components: a </a:t>
            </a:r>
            <a:r>
              <a:rPr lang="en-US" b="1" i="0" u="none" strike="noStrike" dirty="0">
                <a:solidFill>
                  <a:srgbClr val="000000"/>
                </a:solidFill>
                <a:effectLst/>
              </a:rPr>
              <a:t>Flatten layer</a:t>
            </a:r>
            <a:r>
              <a:rPr lang="en-US" b="0" i="0" u="none" strike="noStrike" dirty="0">
                <a:solidFill>
                  <a:srgbClr val="000000"/>
                </a:solidFill>
                <a:effectLst/>
                <a:latin typeface="-webkit-standard"/>
              </a:rPr>
              <a:t>, which transforms 3D input data into a 1D vector; a </a:t>
            </a:r>
            <a:r>
              <a:rPr lang="en-US" b="1" i="0" u="none" strike="noStrike" dirty="0">
                <a:solidFill>
                  <a:srgbClr val="000000"/>
                </a:solidFill>
                <a:effectLst/>
              </a:rPr>
              <a:t>Dense layer</a:t>
            </a:r>
            <a:r>
              <a:rPr lang="en-US" b="0" i="0" u="none" strike="noStrike" dirty="0">
                <a:solidFill>
                  <a:srgbClr val="000000"/>
                </a:solidFill>
                <a:effectLst/>
                <a:latin typeface="-webkit-standard"/>
              </a:rPr>
              <a:t> with a single neuron that computes a weighted sum of the input features; and an </a:t>
            </a:r>
            <a:r>
              <a:rPr lang="en-US" b="1" i="0" u="none" strike="noStrike" dirty="0">
                <a:solidFill>
                  <a:srgbClr val="000000"/>
                </a:solidFill>
                <a:effectLst/>
              </a:rPr>
              <a:t>Activation layer</a:t>
            </a:r>
            <a:r>
              <a:rPr lang="en-US" b="0" i="0" u="none" strike="noStrike" dirty="0">
                <a:solidFill>
                  <a:srgbClr val="000000"/>
                </a:solidFill>
                <a:effectLst/>
                <a:latin typeface="-webkit-standard"/>
              </a:rPr>
              <a:t>, which applies the Sigmoid function to output a probability between 0 and 1. This probability determines the class: close to 0 indicates "Benign," and close to 1 indicates "Malignant." The model includes 37,633 parameters, all within the Dense layer, as the Flatten and Activation layers do not require parameters.</a:t>
            </a:r>
            <a:endParaRPr lang="en-IL" dirty="0"/>
          </a:p>
        </p:txBody>
      </p:sp>
      <p:sp>
        <p:nvSpPr>
          <p:cNvPr id="4" name="Slide Number Placeholder 3"/>
          <p:cNvSpPr>
            <a:spLocks noGrp="1"/>
          </p:cNvSpPr>
          <p:nvPr>
            <p:ph type="sldNum" sz="quarter" idx="5"/>
          </p:nvPr>
        </p:nvSpPr>
        <p:spPr/>
        <p:txBody>
          <a:bodyPr/>
          <a:lstStyle/>
          <a:p>
            <a:fld id="{397A2CBF-6888-534E-9BBA-98AED8365CB9}" type="slidenum">
              <a:rPr lang="en-IL" smtClean="0"/>
              <a:t>4</a:t>
            </a:fld>
            <a:endParaRPr lang="en-IL"/>
          </a:p>
        </p:txBody>
      </p:sp>
    </p:spTree>
    <p:extLst>
      <p:ext uri="{BB962C8B-B14F-4D97-AF65-F5344CB8AC3E}">
        <p14:creationId xmlns:p14="http://schemas.microsoft.com/office/powerpoint/2010/main" val="354262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neural network model consists of a Flatten layer, three Dense layers, and an output layer, designed for binary classification tasks. The Flatten layer reshapes 3D input data into a 1D vector, preparing it for further processing. The Dense layers, with [128, 64, 64] neurons respectively, use </a:t>
            </a:r>
            <a:r>
              <a:rPr lang="en-US" b="0" i="0" u="none" strike="noStrike" dirty="0" err="1">
                <a:solidFill>
                  <a:srgbClr val="000000"/>
                </a:solidFill>
                <a:effectLst/>
              </a:rPr>
              <a:t>ReLU</a:t>
            </a:r>
            <a:r>
              <a:rPr lang="en-US" b="0" i="0" u="none" strike="noStrike" dirty="0">
                <a:solidFill>
                  <a:srgbClr val="000000"/>
                </a:solidFill>
                <a:effectLst/>
              </a:rPr>
              <a:t> activation functions to capture complex patterns and high-level relationships in the data. The output layer includes a single neuron with a Sigmoid activation function, which outputs a probability between 0 and 1 to classify the input as "malignant" or "benign."</a:t>
            </a:r>
          </a:p>
          <a:p>
            <a:pPr algn="l"/>
            <a:r>
              <a:rPr lang="en-US" b="0" i="0" u="none" strike="noStrike" dirty="0">
                <a:solidFill>
                  <a:srgbClr val="000000"/>
                </a:solidFill>
                <a:effectLst/>
              </a:rPr>
              <a:t>The model is optimized using the Adam optimizer with a low learning rate of 0.0001 and binary cross-entropy as the loss function, which is well-suited for binary classification. It tracks accuracy during training to evaluate performance. The model has 4,829,505 total parameters, with the majority (4,817,024) residing in the first Dense layer due to the high number of neurons and input connections.</a:t>
            </a:r>
          </a:p>
          <a:p>
            <a:endParaRPr lang="en-IL" dirty="0"/>
          </a:p>
        </p:txBody>
      </p:sp>
      <p:sp>
        <p:nvSpPr>
          <p:cNvPr id="4" name="Slide Number Placeholder 3"/>
          <p:cNvSpPr>
            <a:spLocks noGrp="1"/>
          </p:cNvSpPr>
          <p:nvPr>
            <p:ph type="sldNum" sz="quarter" idx="5"/>
          </p:nvPr>
        </p:nvSpPr>
        <p:spPr/>
        <p:txBody>
          <a:bodyPr/>
          <a:lstStyle/>
          <a:p>
            <a:fld id="{397A2CBF-6888-534E-9BBA-98AED8365CB9}" type="slidenum">
              <a:rPr lang="en-IL" smtClean="0"/>
              <a:t>6</a:t>
            </a:fld>
            <a:endParaRPr lang="en-IL"/>
          </a:p>
        </p:txBody>
      </p:sp>
    </p:spTree>
    <p:extLst>
      <p:ext uri="{BB962C8B-B14F-4D97-AF65-F5344CB8AC3E}">
        <p14:creationId xmlns:p14="http://schemas.microsoft.com/office/powerpoint/2010/main" val="112729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CNN starts with a convolutional layer (64 filters, 3x3) for basic feature extraction and max-pooling to down-sample and reduce overfitting. Two additional convolutional layers (128, 256 filters) capture complex patterns, using batch normalization and max-pooling for improved stability and efficiency. After the Flatten layer converts the 2D data to 1D, the Dense layer (256 neurons) learns high-level relationships, followed by a Sigmoid output layer for binary classification. The model is trained with Adam optimizer, binary cross-entropy loss, and early stopping to avoid overfitting during training.</a:t>
            </a:r>
            <a:endParaRPr lang="en-IL" dirty="0"/>
          </a:p>
        </p:txBody>
      </p:sp>
      <p:sp>
        <p:nvSpPr>
          <p:cNvPr id="4" name="Slide Number Placeholder 3"/>
          <p:cNvSpPr>
            <a:spLocks noGrp="1"/>
          </p:cNvSpPr>
          <p:nvPr>
            <p:ph type="sldNum" sz="quarter" idx="5"/>
          </p:nvPr>
        </p:nvSpPr>
        <p:spPr/>
        <p:txBody>
          <a:bodyPr/>
          <a:lstStyle/>
          <a:p>
            <a:fld id="{397A2CBF-6888-534E-9BBA-98AED8365CB9}" type="slidenum">
              <a:rPr lang="en-IL" smtClean="0"/>
              <a:t>8</a:t>
            </a:fld>
            <a:endParaRPr lang="en-IL"/>
          </a:p>
        </p:txBody>
      </p:sp>
    </p:spTree>
    <p:extLst>
      <p:ext uri="{BB962C8B-B14F-4D97-AF65-F5344CB8AC3E}">
        <p14:creationId xmlns:p14="http://schemas.microsoft.com/office/powerpoint/2010/main" val="2818276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397A2CBF-6888-534E-9BBA-98AED8365CB9}" type="slidenum">
              <a:rPr lang="en-IL" smtClean="0"/>
              <a:t>12</a:t>
            </a:fld>
            <a:endParaRPr lang="en-IL"/>
          </a:p>
        </p:txBody>
      </p:sp>
    </p:spTree>
    <p:extLst>
      <p:ext uri="{BB962C8B-B14F-4D97-AF65-F5344CB8AC3E}">
        <p14:creationId xmlns:p14="http://schemas.microsoft.com/office/powerpoint/2010/main" val="1712760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1/17/25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1/17/25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1/17/25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1/17/25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1/17/25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1/17/25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0D68-2B24-C5C3-A447-E9D32079B4CA}"/>
              </a:ext>
            </a:extLst>
          </p:cNvPr>
          <p:cNvSpPr>
            <a:spLocks noGrp="1"/>
          </p:cNvSpPr>
          <p:nvPr>
            <p:ph type="ctrTitle"/>
          </p:nvPr>
        </p:nvSpPr>
        <p:spPr>
          <a:xfrm>
            <a:off x="1224228" y="1903974"/>
            <a:ext cx="8825658" cy="1525026"/>
          </a:xfrm>
        </p:spPr>
        <p:txBody>
          <a:bodyPr/>
          <a:lstStyle/>
          <a:p>
            <a:r>
              <a:rPr lang="en-US" dirty="0">
                <a:latin typeface="Baskerville Old Face" panose="02020602080505020303" pitchFamily="18" charset="77"/>
                <a:ea typeface="Ayuthaya" pitchFamily="2" charset="-34"/>
                <a:cs typeface="Ayuthaya" pitchFamily="2" charset="-34"/>
              </a:rPr>
              <a:t>S</a:t>
            </a:r>
            <a:r>
              <a:rPr lang="en-IL" dirty="0">
                <a:latin typeface="Baskerville Old Face" panose="02020602080505020303" pitchFamily="18" charset="77"/>
                <a:ea typeface="Ayuthaya" pitchFamily="2" charset="-34"/>
                <a:cs typeface="Ayuthaya" pitchFamily="2" charset="-34"/>
              </a:rPr>
              <a:t>kin Cancer Detectio</a:t>
            </a:r>
            <a:r>
              <a:rPr lang="he-IL" dirty="0" err="1">
                <a:latin typeface="Baskerville Old Face" panose="02020602080505020303" pitchFamily="18" charset="77"/>
                <a:ea typeface="Ayuthaya" pitchFamily="2" charset="-34"/>
                <a:cs typeface="Ayuthaya" pitchFamily="2" charset="-34"/>
              </a:rPr>
              <a:t>n</a:t>
            </a:r>
            <a:endParaRPr lang="en-IL" dirty="0">
              <a:latin typeface="Baskerville Old Face" panose="02020602080505020303" pitchFamily="18" charset="77"/>
              <a:ea typeface="Ayuthaya" pitchFamily="2" charset="-34"/>
              <a:cs typeface="Ayuthaya" pitchFamily="2" charset="-34"/>
            </a:endParaRPr>
          </a:p>
        </p:txBody>
      </p:sp>
      <p:sp>
        <p:nvSpPr>
          <p:cNvPr id="3" name="Subtitle 2">
            <a:extLst>
              <a:ext uri="{FF2B5EF4-FFF2-40B4-BE49-F238E27FC236}">
                <a16:creationId xmlns:a16="http://schemas.microsoft.com/office/drawing/2014/main" id="{BA793331-2EA0-FCF0-FF7F-5780A30F1EB3}"/>
              </a:ext>
            </a:extLst>
          </p:cNvPr>
          <p:cNvSpPr>
            <a:spLocks noGrp="1"/>
          </p:cNvSpPr>
          <p:nvPr>
            <p:ph type="subTitle" idx="1"/>
          </p:nvPr>
        </p:nvSpPr>
        <p:spPr>
          <a:xfrm>
            <a:off x="1683171" y="3655161"/>
            <a:ext cx="8825658" cy="935052"/>
          </a:xfrm>
        </p:spPr>
        <p:txBody>
          <a:bodyPr>
            <a:normAutofit/>
          </a:bodyPr>
          <a:lstStyle/>
          <a:p>
            <a:r>
              <a:rPr lang="en-IL" dirty="0">
                <a:latin typeface="Baskerville Old Face" panose="02020602080505020303" pitchFamily="18" charset="77"/>
              </a:rPr>
              <a:t>Benign or malignant?</a:t>
            </a:r>
          </a:p>
          <a:p>
            <a:endParaRPr lang="en-IL" dirty="0"/>
          </a:p>
          <a:p>
            <a:endParaRPr lang="en-IL" dirty="0"/>
          </a:p>
        </p:txBody>
      </p:sp>
    </p:spTree>
    <p:extLst>
      <p:ext uri="{BB962C8B-B14F-4D97-AF65-F5344CB8AC3E}">
        <p14:creationId xmlns:p14="http://schemas.microsoft.com/office/powerpoint/2010/main" val="381665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L"/>
          </a:p>
        </p:txBody>
      </p:sp>
      <p:pic>
        <p:nvPicPr>
          <p:cNvPr id="41" name="Picture 4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47" name="Rectangle 46">
            <a:extLst>
              <a:ext uri="{FF2B5EF4-FFF2-40B4-BE49-F238E27FC236}">
                <a16:creationId xmlns:a16="http://schemas.microsoft.com/office/drawing/2014/main" id="{EADB8294-BBF5-4EE7-8D08-DDECD12A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2AA68CD-BBCC-4482-B4F9-3EBE3A75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51" name="Freeform 15">
            <a:extLst>
              <a:ext uri="{FF2B5EF4-FFF2-40B4-BE49-F238E27FC236}">
                <a16:creationId xmlns:a16="http://schemas.microsoft.com/office/drawing/2014/main" id="{B58816D9-9E81-4B2B-95D3-C398BF15E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53" name="Freeform 5">
            <a:extLst>
              <a:ext uri="{FF2B5EF4-FFF2-40B4-BE49-F238E27FC236}">
                <a16:creationId xmlns:a16="http://schemas.microsoft.com/office/drawing/2014/main" id="{BD26E291-370D-448F-BDB9-9A5999D46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IL"/>
          </a:p>
        </p:txBody>
      </p:sp>
      <p:sp>
        <p:nvSpPr>
          <p:cNvPr id="2" name="Title 1">
            <a:extLst>
              <a:ext uri="{FF2B5EF4-FFF2-40B4-BE49-F238E27FC236}">
                <a16:creationId xmlns:a16="http://schemas.microsoft.com/office/drawing/2014/main" id="{66E06C9B-E6B5-9DD6-4080-6878E56D575F}"/>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a:t>The results:</a:t>
            </a:r>
          </a:p>
        </p:txBody>
      </p:sp>
      <p:pic>
        <p:nvPicPr>
          <p:cNvPr id="9" name="Picture 8" descr="A blue and white graph&#10;&#10;Description automatically generated">
            <a:extLst>
              <a:ext uri="{FF2B5EF4-FFF2-40B4-BE49-F238E27FC236}">
                <a16:creationId xmlns:a16="http://schemas.microsoft.com/office/drawing/2014/main" id="{457F4C7F-960D-B6AE-5C45-AA6AEE759504}"/>
              </a:ext>
            </a:extLst>
          </p:cNvPr>
          <p:cNvPicPr>
            <a:picLocks noChangeAspect="1"/>
          </p:cNvPicPr>
          <p:nvPr/>
        </p:nvPicPr>
        <p:blipFill>
          <a:blip r:embed="rId7"/>
          <a:stretch>
            <a:fillRect/>
          </a:stretch>
        </p:blipFill>
        <p:spPr>
          <a:xfrm>
            <a:off x="5658907" y="124655"/>
            <a:ext cx="4347943" cy="4188315"/>
          </a:xfrm>
          <a:prstGeom prst="rect">
            <a:avLst/>
          </a:prstGeom>
        </p:spPr>
      </p:pic>
      <p:pic>
        <p:nvPicPr>
          <p:cNvPr id="13" name="Picture 12" descr="A graph with a line graph&#10;&#10;Description automatically generated">
            <a:extLst>
              <a:ext uri="{FF2B5EF4-FFF2-40B4-BE49-F238E27FC236}">
                <a16:creationId xmlns:a16="http://schemas.microsoft.com/office/drawing/2014/main" id="{D770709D-1F49-4E80-692B-38E468C95F22}"/>
              </a:ext>
            </a:extLst>
          </p:cNvPr>
          <p:cNvPicPr>
            <a:picLocks noChangeAspect="1"/>
          </p:cNvPicPr>
          <p:nvPr/>
        </p:nvPicPr>
        <p:blipFill>
          <a:blip r:embed="rId8"/>
          <a:stretch>
            <a:fillRect/>
          </a:stretch>
        </p:blipFill>
        <p:spPr>
          <a:xfrm>
            <a:off x="636001" y="289095"/>
            <a:ext cx="4807425" cy="3782752"/>
          </a:xfrm>
          <a:prstGeom prst="rect">
            <a:avLst/>
          </a:prstGeom>
        </p:spPr>
      </p:pic>
    </p:spTree>
    <p:extLst>
      <p:ext uri="{BB962C8B-B14F-4D97-AF65-F5344CB8AC3E}">
        <p14:creationId xmlns:p14="http://schemas.microsoft.com/office/powerpoint/2010/main" val="2948746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4A7A-B098-DF1A-0BFC-3E0C1F95FE2C}"/>
              </a:ext>
            </a:extLst>
          </p:cNvPr>
          <p:cNvSpPr>
            <a:spLocks noGrp="1"/>
          </p:cNvSpPr>
          <p:nvPr>
            <p:ph type="title"/>
          </p:nvPr>
        </p:nvSpPr>
        <p:spPr>
          <a:xfrm>
            <a:off x="646111" y="452718"/>
            <a:ext cx="9404723" cy="770292"/>
          </a:xfrm>
        </p:spPr>
        <p:txBody>
          <a:bodyPr/>
          <a:lstStyle/>
          <a:p>
            <a:r>
              <a:rPr lang="en-IL" dirty="0">
                <a:latin typeface="Baskerville Old Face" panose="02020602080505020303" pitchFamily="18" charset="77"/>
              </a:rPr>
              <a:t>Final results:</a:t>
            </a:r>
          </a:p>
        </p:txBody>
      </p:sp>
      <p:graphicFrame>
        <p:nvGraphicFramePr>
          <p:cNvPr id="4" name="Table 3">
            <a:extLst>
              <a:ext uri="{FF2B5EF4-FFF2-40B4-BE49-F238E27FC236}">
                <a16:creationId xmlns:a16="http://schemas.microsoft.com/office/drawing/2014/main" id="{61D503E3-161D-9021-8507-1D395225B6FA}"/>
              </a:ext>
            </a:extLst>
          </p:cNvPr>
          <p:cNvGraphicFramePr>
            <a:graphicFrameLocks noGrp="1"/>
          </p:cNvGraphicFramePr>
          <p:nvPr>
            <p:extLst>
              <p:ext uri="{D42A27DB-BD31-4B8C-83A1-F6EECF244321}">
                <p14:modId xmlns:p14="http://schemas.microsoft.com/office/powerpoint/2010/main" val="783015192"/>
              </p:ext>
            </p:extLst>
          </p:nvPr>
        </p:nvGraphicFramePr>
        <p:xfrm>
          <a:off x="316865" y="1782656"/>
          <a:ext cx="11558270" cy="3989495"/>
        </p:xfrm>
        <a:graphic>
          <a:graphicData uri="http://schemas.openxmlformats.org/drawingml/2006/table">
            <a:tbl>
              <a:tblPr firstRow="1" bandRow="1">
                <a:tableStyleId>{5C22544A-7EE6-4342-B048-85BDC9FD1C3A}</a:tableStyleId>
              </a:tblPr>
              <a:tblGrid>
                <a:gridCol w="2311654">
                  <a:extLst>
                    <a:ext uri="{9D8B030D-6E8A-4147-A177-3AD203B41FA5}">
                      <a16:colId xmlns:a16="http://schemas.microsoft.com/office/drawing/2014/main" val="25514039"/>
                    </a:ext>
                  </a:extLst>
                </a:gridCol>
                <a:gridCol w="2311654">
                  <a:extLst>
                    <a:ext uri="{9D8B030D-6E8A-4147-A177-3AD203B41FA5}">
                      <a16:colId xmlns:a16="http://schemas.microsoft.com/office/drawing/2014/main" val="3115319661"/>
                    </a:ext>
                  </a:extLst>
                </a:gridCol>
                <a:gridCol w="2311654">
                  <a:extLst>
                    <a:ext uri="{9D8B030D-6E8A-4147-A177-3AD203B41FA5}">
                      <a16:colId xmlns:a16="http://schemas.microsoft.com/office/drawing/2014/main" val="317450088"/>
                    </a:ext>
                  </a:extLst>
                </a:gridCol>
                <a:gridCol w="2311654">
                  <a:extLst>
                    <a:ext uri="{9D8B030D-6E8A-4147-A177-3AD203B41FA5}">
                      <a16:colId xmlns:a16="http://schemas.microsoft.com/office/drawing/2014/main" val="3664221053"/>
                    </a:ext>
                  </a:extLst>
                </a:gridCol>
                <a:gridCol w="2311654">
                  <a:extLst>
                    <a:ext uri="{9D8B030D-6E8A-4147-A177-3AD203B41FA5}">
                      <a16:colId xmlns:a16="http://schemas.microsoft.com/office/drawing/2014/main" val="2329191310"/>
                    </a:ext>
                  </a:extLst>
                </a:gridCol>
              </a:tblGrid>
              <a:tr h="797899">
                <a:tc>
                  <a:txBody>
                    <a:bodyPr/>
                    <a:lstStyle/>
                    <a:p>
                      <a:pPr algn="ctr"/>
                      <a:endParaRPr lang="en-IL" dirty="0"/>
                    </a:p>
                  </a:txBody>
                  <a:tcPr/>
                </a:tc>
                <a:tc>
                  <a:txBody>
                    <a:bodyPr/>
                    <a:lstStyle/>
                    <a:p>
                      <a:pPr algn="ctr"/>
                      <a:r>
                        <a:rPr lang="en-US" sz="1800" b="1" i="0" kern="1200" dirty="0">
                          <a:solidFill>
                            <a:schemeClr val="tx1"/>
                          </a:solidFill>
                          <a:effectLst/>
                          <a:latin typeface="+mn-lt"/>
                          <a:ea typeface="+mn-ea"/>
                          <a:cs typeface="+mn-cs"/>
                        </a:rPr>
                        <a:t>Accuracy</a:t>
                      </a:r>
                      <a:endParaRPr lang="en-IL" b="1" dirty="0">
                        <a:solidFill>
                          <a:schemeClr val="tx1"/>
                        </a:solidFill>
                      </a:endParaRPr>
                    </a:p>
                  </a:txBody>
                  <a:tcPr/>
                </a:tc>
                <a:tc>
                  <a:txBody>
                    <a:bodyPr/>
                    <a:lstStyle/>
                    <a:p>
                      <a:pPr algn="ctr"/>
                      <a:r>
                        <a:rPr lang="en-US" sz="1800" b="1" i="0" kern="1200" dirty="0">
                          <a:solidFill>
                            <a:schemeClr val="tx1"/>
                          </a:solidFill>
                          <a:effectLst/>
                          <a:latin typeface="+mn-lt"/>
                          <a:ea typeface="+mn-ea"/>
                          <a:cs typeface="+mn-cs"/>
                        </a:rPr>
                        <a:t>Precision</a:t>
                      </a:r>
                      <a:endParaRPr lang="en-IL" b="1" dirty="0">
                        <a:solidFill>
                          <a:schemeClr val="tx1"/>
                        </a:solidFill>
                      </a:endParaRPr>
                    </a:p>
                  </a:txBody>
                  <a:tcPr/>
                </a:tc>
                <a:tc>
                  <a:txBody>
                    <a:bodyPr/>
                    <a:lstStyle/>
                    <a:p>
                      <a:pPr algn="ctr"/>
                      <a:r>
                        <a:rPr lang="en-IL" dirty="0"/>
                        <a:t>Recall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L" dirty="0"/>
                        <a:t>MSE</a:t>
                      </a:r>
                    </a:p>
                    <a:p>
                      <a:pPr algn="ctr"/>
                      <a:endParaRPr lang="en-IL" dirty="0"/>
                    </a:p>
                  </a:txBody>
                  <a:tcPr/>
                </a:tc>
                <a:extLst>
                  <a:ext uri="{0D108BD9-81ED-4DB2-BD59-A6C34878D82A}">
                    <a16:rowId xmlns:a16="http://schemas.microsoft.com/office/drawing/2014/main" val="3193188603"/>
                  </a:ext>
                </a:extLst>
              </a:tr>
              <a:tr h="797899">
                <a:tc>
                  <a:txBody>
                    <a:bodyPr/>
                    <a:lstStyle/>
                    <a:p>
                      <a:pPr algn="ctr"/>
                      <a:r>
                        <a:rPr lang="en-IL" dirty="0"/>
                        <a:t>Baseline</a:t>
                      </a:r>
                    </a:p>
                  </a:txBody>
                  <a:tcPr/>
                </a:tc>
                <a:tc>
                  <a:txBody>
                    <a:bodyPr/>
                    <a:lstStyle/>
                    <a:p>
                      <a:pPr algn="ctr"/>
                      <a:r>
                        <a:rPr lang="en-IL" dirty="0"/>
                        <a:t>50%</a:t>
                      </a:r>
                    </a:p>
                  </a:txBody>
                  <a:tcPr/>
                </a:tc>
                <a:tc>
                  <a:txBody>
                    <a:bodyPr/>
                    <a:lstStyle/>
                    <a:p>
                      <a:pPr algn="ctr"/>
                      <a:r>
                        <a:rPr lang="en-IL" dirty="0"/>
                        <a:t>0%</a:t>
                      </a:r>
                    </a:p>
                  </a:txBody>
                  <a:tcPr/>
                </a:tc>
                <a:tc>
                  <a:txBody>
                    <a:bodyPr/>
                    <a:lstStyle/>
                    <a:p>
                      <a:pPr algn="ctr"/>
                      <a:r>
                        <a:rPr lang="en-IL" dirty="0"/>
                        <a:t>0%</a:t>
                      </a:r>
                    </a:p>
                  </a:txBody>
                  <a:tcPr/>
                </a:tc>
                <a:tc>
                  <a:txBody>
                    <a:bodyPr/>
                    <a:lstStyle/>
                    <a:p>
                      <a:pPr algn="ctr"/>
                      <a:r>
                        <a:rPr lang="en-IL" dirty="0"/>
                        <a:t>0.5</a:t>
                      </a:r>
                    </a:p>
                  </a:txBody>
                  <a:tcPr/>
                </a:tc>
                <a:extLst>
                  <a:ext uri="{0D108BD9-81ED-4DB2-BD59-A6C34878D82A}">
                    <a16:rowId xmlns:a16="http://schemas.microsoft.com/office/drawing/2014/main" val="2044329208"/>
                  </a:ext>
                </a:extLst>
              </a:tr>
              <a:tr h="797899">
                <a:tc>
                  <a:txBody>
                    <a:bodyPr/>
                    <a:lstStyle/>
                    <a:p>
                      <a:pPr algn="ctr"/>
                      <a:r>
                        <a:rPr lang="en-IL" dirty="0"/>
                        <a:t>Logistic Regression</a:t>
                      </a:r>
                    </a:p>
                  </a:txBody>
                  <a:tcPr/>
                </a:tc>
                <a:tc>
                  <a:txBody>
                    <a:bodyPr/>
                    <a:lstStyle/>
                    <a:p>
                      <a:pPr algn="ctr"/>
                      <a:r>
                        <a:rPr lang="en-IL" sz="1800" b="0" i="0" kern="1200" dirty="0">
                          <a:solidFill>
                            <a:schemeClr val="dk1"/>
                          </a:solidFill>
                          <a:effectLst/>
                          <a:latin typeface="+mn-lt"/>
                          <a:ea typeface="+mn-ea"/>
                          <a:cs typeface="+mn-cs"/>
                        </a:rPr>
                        <a:t>67.85%</a:t>
                      </a:r>
                      <a:endParaRPr lang="en-IL" dirty="0"/>
                    </a:p>
                  </a:txBody>
                  <a:tcPr/>
                </a:tc>
                <a:tc>
                  <a:txBody>
                    <a:bodyPr/>
                    <a:lstStyle/>
                    <a:p>
                      <a:pPr algn="ctr"/>
                      <a:r>
                        <a:rPr lang="en-IL" sz="1800" b="0" i="0" kern="1200" dirty="0">
                          <a:solidFill>
                            <a:schemeClr val="dk1"/>
                          </a:solidFill>
                          <a:effectLst/>
                          <a:latin typeface="+mn-lt"/>
                          <a:ea typeface="+mn-ea"/>
                          <a:cs typeface="+mn-cs"/>
                        </a:rPr>
                        <a:t>89.40%</a:t>
                      </a:r>
                      <a:endParaRPr lang="en-IL" dirty="0"/>
                    </a:p>
                  </a:txBody>
                  <a:tcPr/>
                </a:tc>
                <a:tc>
                  <a:txBody>
                    <a:bodyPr/>
                    <a:lstStyle/>
                    <a:p>
                      <a:pPr algn="ctr"/>
                      <a:r>
                        <a:rPr lang="en-IL" sz="1800" b="0" i="0" kern="1200" dirty="0">
                          <a:solidFill>
                            <a:schemeClr val="dk1"/>
                          </a:solidFill>
                          <a:effectLst/>
                          <a:latin typeface="+mn-lt"/>
                          <a:ea typeface="+mn-ea"/>
                          <a:cs typeface="+mn-cs"/>
                        </a:rPr>
                        <a:t>40.50%</a:t>
                      </a:r>
                      <a:endParaRPr lang="en-IL" dirty="0"/>
                    </a:p>
                  </a:txBody>
                  <a:tcPr/>
                </a:tc>
                <a:tc>
                  <a:txBody>
                    <a:bodyPr/>
                    <a:lstStyle/>
                    <a:p>
                      <a:pPr algn="ctr"/>
                      <a:r>
                        <a:rPr lang="en-IL" sz="1800" b="0" i="0" kern="1200" dirty="0">
                          <a:solidFill>
                            <a:schemeClr val="dk1"/>
                          </a:solidFill>
                          <a:effectLst/>
                          <a:latin typeface="+mn-lt"/>
                          <a:ea typeface="+mn-ea"/>
                          <a:cs typeface="+mn-cs"/>
                        </a:rPr>
                        <a:t>0.32</a:t>
                      </a:r>
                      <a:endParaRPr lang="en-IL" dirty="0"/>
                    </a:p>
                  </a:txBody>
                  <a:tcPr/>
                </a:tc>
                <a:extLst>
                  <a:ext uri="{0D108BD9-81ED-4DB2-BD59-A6C34878D82A}">
                    <a16:rowId xmlns:a16="http://schemas.microsoft.com/office/drawing/2014/main" val="4026278310"/>
                  </a:ext>
                </a:extLst>
              </a:tr>
              <a:tr h="797899">
                <a:tc>
                  <a:txBody>
                    <a:bodyPr/>
                    <a:lstStyle/>
                    <a:p>
                      <a:pPr algn="ctr"/>
                      <a:r>
                        <a:rPr lang="en-IL" dirty="0"/>
                        <a:t>NN</a:t>
                      </a:r>
                    </a:p>
                  </a:txBody>
                  <a:tcPr/>
                </a:tc>
                <a:tc>
                  <a:txBody>
                    <a:bodyPr/>
                    <a:lstStyle/>
                    <a:p>
                      <a:pPr algn="ctr"/>
                      <a:r>
                        <a:rPr lang="en-IL" sz="1800" b="0" i="0" kern="1200" dirty="0">
                          <a:solidFill>
                            <a:schemeClr val="dk1"/>
                          </a:solidFill>
                          <a:effectLst/>
                          <a:latin typeface="+mn-lt"/>
                          <a:ea typeface="+mn-ea"/>
                          <a:cs typeface="+mn-cs"/>
                        </a:rPr>
                        <a:t>83.90%</a:t>
                      </a:r>
                      <a:endParaRPr lang="en-IL" dirty="0"/>
                    </a:p>
                  </a:txBody>
                  <a:tcPr/>
                </a:tc>
                <a:tc>
                  <a:txBody>
                    <a:bodyPr/>
                    <a:lstStyle/>
                    <a:p>
                      <a:pPr algn="ctr"/>
                      <a:r>
                        <a:rPr lang="en-IL" sz="1800" b="0" i="0" kern="1200" dirty="0">
                          <a:solidFill>
                            <a:schemeClr val="dk1"/>
                          </a:solidFill>
                          <a:effectLst/>
                          <a:latin typeface="+mn-lt"/>
                          <a:ea typeface="+mn-ea"/>
                          <a:cs typeface="+mn-cs"/>
                        </a:rPr>
                        <a:t>91.24%</a:t>
                      </a:r>
                      <a:endParaRPr lang="en-IL" dirty="0"/>
                    </a:p>
                  </a:txBody>
                  <a:tcPr/>
                </a:tc>
                <a:tc>
                  <a:txBody>
                    <a:bodyPr/>
                    <a:lstStyle/>
                    <a:p>
                      <a:pPr algn="ctr"/>
                      <a:r>
                        <a:rPr lang="en-IL" sz="1800" b="0" i="0" kern="1200" dirty="0">
                          <a:solidFill>
                            <a:schemeClr val="dk1"/>
                          </a:solidFill>
                          <a:effectLst/>
                          <a:latin typeface="+mn-lt"/>
                          <a:ea typeface="+mn-ea"/>
                          <a:cs typeface="+mn-cs"/>
                        </a:rPr>
                        <a:t>75.00%</a:t>
                      </a:r>
                      <a:endParaRPr lang="en-IL" dirty="0"/>
                    </a:p>
                  </a:txBody>
                  <a:tcPr/>
                </a:tc>
                <a:tc>
                  <a:txBody>
                    <a:bodyPr/>
                    <a:lstStyle/>
                    <a:p>
                      <a:pPr algn="ctr"/>
                      <a:r>
                        <a:rPr lang="en-IL" dirty="0"/>
                        <a:t>0.16</a:t>
                      </a:r>
                    </a:p>
                  </a:txBody>
                  <a:tcPr/>
                </a:tc>
                <a:extLst>
                  <a:ext uri="{0D108BD9-81ED-4DB2-BD59-A6C34878D82A}">
                    <a16:rowId xmlns:a16="http://schemas.microsoft.com/office/drawing/2014/main" val="2470115550"/>
                  </a:ext>
                </a:extLst>
              </a:tr>
              <a:tr h="797899">
                <a:tc>
                  <a:txBody>
                    <a:bodyPr/>
                    <a:lstStyle/>
                    <a:p>
                      <a:pPr algn="ctr"/>
                      <a:r>
                        <a:rPr lang="en-IL" dirty="0"/>
                        <a:t>CNN</a:t>
                      </a:r>
                    </a:p>
                  </a:txBody>
                  <a:tcPr/>
                </a:tc>
                <a:tc>
                  <a:txBody>
                    <a:bodyPr/>
                    <a:lstStyle/>
                    <a:p>
                      <a:pPr algn="ctr"/>
                      <a:r>
                        <a:rPr lang="en-IL" sz="1800" b="0" i="0" kern="1200" dirty="0">
                          <a:solidFill>
                            <a:schemeClr val="dk1"/>
                          </a:solidFill>
                          <a:effectLst/>
                          <a:latin typeface="+mn-lt"/>
                          <a:ea typeface="+mn-ea"/>
                          <a:cs typeface="+mn-cs"/>
                        </a:rPr>
                        <a:t>92.35%</a:t>
                      </a:r>
                      <a:endParaRPr lang="en-IL" dirty="0"/>
                    </a:p>
                  </a:txBody>
                  <a:tcPr/>
                </a:tc>
                <a:tc>
                  <a:txBody>
                    <a:bodyPr/>
                    <a:lstStyle/>
                    <a:p>
                      <a:pPr algn="ctr"/>
                      <a:r>
                        <a:rPr lang="en-IL" sz="1800" b="0" i="0" kern="1200" dirty="0">
                          <a:solidFill>
                            <a:schemeClr val="dk1"/>
                          </a:solidFill>
                          <a:effectLst/>
                          <a:latin typeface="+mn-lt"/>
                          <a:ea typeface="+mn-ea"/>
                          <a:cs typeface="+mn-cs"/>
                        </a:rPr>
                        <a:t>92.56%</a:t>
                      </a:r>
                      <a:endParaRPr lang="en-IL" dirty="0"/>
                    </a:p>
                  </a:txBody>
                  <a:tcPr/>
                </a:tc>
                <a:tc>
                  <a:txBody>
                    <a:bodyPr/>
                    <a:lstStyle/>
                    <a:p>
                      <a:pPr algn="ctr"/>
                      <a:r>
                        <a:rPr lang="en-IL" sz="1800" b="0" i="0" kern="1200" dirty="0">
                          <a:solidFill>
                            <a:schemeClr val="dk1"/>
                          </a:solidFill>
                          <a:effectLst/>
                          <a:latin typeface="+mn-lt"/>
                          <a:ea typeface="+mn-ea"/>
                          <a:cs typeface="+mn-cs"/>
                        </a:rPr>
                        <a:t>92.10%</a:t>
                      </a:r>
                      <a:endParaRPr lang="en-IL" dirty="0"/>
                    </a:p>
                  </a:txBody>
                  <a:tcPr/>
                </a:tc>
                <a:tc>
                  <a:txBody>
                    <a:bodyPr/>
                    <a:lstStyle/>
                    <a:p>
                      <a:pPr algn="ctr"/>
                      <a:r>
                        <a:rPr lang="en-IL" dirty="0"/>
                        <a:t>0.08</a:t>
                      </a:r>
                    </a:p>
                  </a:txBody>
                  <a:tcPr/>
                </a:tc>
                <a:extLst>
                  <a:ext uri="{0D108BD9-81ED-4DB2-BD59-A6C34878D82A}">
                    <a16:rowId xmlns:a16="http://schemas.microsoft.com/office/drawing/2014/main" val="2563912819"/>
                  </a:ext>
                </a:extLst>
              </a:tr>
            </a:tbl>
          </a:graphicData>
        </a:graphic>
      </p:graphicFrame>
    </p:spTree>
    <p:extLst>
      <p:ext uri="{BB962C8B-B14F-4D97-AF65-F5344CB8AC3E}">
        <p14:creationId xmlns:p14="http://schemas.microsoft.com/office/powerpoint/2010/main" val="1162249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25">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L"/>
          </a:p>
        </p:txBody>
      </p:sp>
      <p:pic>
        <p:nvPicPr>
          <p:cNvPr id="28" name="Picture 2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2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31" name="Rectangle 30">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pic>
        <p:nvPicPr>
          <p:cNvPr id="5" name="Picture 4">
            <a:extLst>
              <a:ext uri="{FF2B5EF4-FFF2-40B4-BE49-F238E27FC236}">
                <a16:creationId xmlns:a16="http://schemas.microsoft.com/office/drawing/2014/main" id="{C4D35B6F-7A53-F2BF-B085-2912278E7169}"/>
              </a:ext>
            </a:extLst>
          </p:cNvPr>
          <p:cNvPicPr>
            <a:picLocks noChangeAspect="1"/>
          </p:cNvPicPr>
          <p:nvPr/>
        </p:nvPicPr>
        <p:blipFill>
          <a:blip r:embed="rId8"/>
          <a:stretch>
            <a:fillRect/>
          </a:stretch>
        </p:blipFill>
        <p:spPr>
          <a:xfrm>
            <a:off x="3179784" y="0"/>
            <a:ext cx="5832432" cy="6858000"/>
          </a:xfrm>
          <a:prstGeom prst="rect">
            <a:avLst/>
          </a:prstGeom>
        </p:spPr>
      </p:pic>
    </p:spTree>
    <p:extLst>
      <p:ext uri="{BB962C8B-B14F-4D97-AF65-F5344CB8AC3E}">
        <p14:creationId xmlns:p14="http://schemas.microsoft.com/office/powerpoint/2010/main" val="100953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C004C91-9324-4E94-BC28-856AE162D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txBody>
          <a:bodyPr/>
          <a:lstStyle/>
          <a:p>
            <a:endParaRPr lang="en-IL"/>
          </a:p>
        </p:txBody>
      </p:sp>
      <p:sp>
        <p:nvSpPr>
          <p:cNvPr id="23" name="Freeform 7">
            <a:extLst>
              <a:ext uri="{FF2B5EF4-FFF2-40B4-BE49-F238E27FC236}">
                <a16:creationId xmlns:a16="http://schemas.microsoft.com/office/drawing/2014/main" id="{5B562CD4-39C5-44ED-BD68-B789B305E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23B77F6-B11E-E6A8-FC19-37BFFC7D730B}"/>
              </a:ext>
            </a:extLst>
          </p:cNvPr>
          <p:cNvSpPr>
            <a:spLocks noGrp="1"/>
          </p:cNvSpPr>
          <p:nvPr>
            <p:ph type="title"/>
          </p:nvPr>
        </p:nvSpPr>
        <p:spPr>
          <a:xfrm>
            <a:off x="646111" y="452718"/>
            <a:ext cx="9404723" cy="1180711"/>
          </a:xfrm>
        </p:spPr>
        <p:txBody>
          <a:bodyPr>
            <a:normAutofit/>
          </a:bodyPr>
          <a:lstStyle/>
          <a:p>
            <a:pPr defTabSz="457200" rtl="1" eaLnBrk="1" latinLnBrk="0" hangingPunct="1">
              <a:spcBef>
                <a:spcPct val="0"/>
              </a:spcBef>
              <a:buNone/>
            </a:pPr>
            <a:r>
              <a:rPr lang="en-US">
                <a:latin typeface="Baskerville Old Face" panose="02020602080505020303" pitchFamily="18" charset="77"/>
              </a:rPr>
              <a:t>What Is The Goal</a:t>
            </a:r>
            <a:r>
              <a:rPr lang="en-US">
                <a:latin typeface="Baskerville Old Face" panose="02020602080505020303" pitchFamily="18" charset="77"/>
                <a:ea typeface="Annai MN" pitchFamily="2" charset="77"/>
                <a:cs typeface="Arial" panose="020B0604020202020204" pitchFamily="34" charset="0"/>
              </a:rPr>
              <a:t>?</a:t>
            </a:r>
            <a:endParaRPr lang="en-IL">
              <a:latin typeface="Baskerville Old Face" panose="02020602080505020303" pitchFamily="18" charset="77"/>
              <a:ea typeface="Annai MN" pitchFamily="2" charset="77"/>
              <a:cs typeface="Arial" panose="020B0604020202020204" pitchFamily="34" charset="0"/>
            </a:endParaRPr>
          </a:p>
        </p:txBody>
      </p:sp>
      <p:sp>
        <p:nvSpPr>
          <p:cNvPr id="3" name="Content Placeholder 2">
            <a:extLst>
              <a:ext uri="{FF2B5EF4-FFF2-40B4-BE49-F238E27FC236}">
                <a16:creationId xmlns:a16="http://schemas.microsoft.com/office/drawing/2014/main" id="{4B8D35CC-6F4C-1DC9-79BF-E5F7F736A2EE}"/>
              </a:ext>
            </a:extLst>
          </p:cNvPr>
          <p:cNvSpPr>
            <a:spLocks noGrp="1"/>
          </p:cNvSpPr>
          <p:nvPr>
            <p:ph idx="1"/>
          </p:nvPr>
        </p:nvSpPr>
        <p:spPr>
          <a:xfrm>
            <a:off x="643856" y="2548281"/>
            <a:ext cx="7152860" cy="3654389"/>
          </a:xfrm>
        </p:spPr>
        <p:txBody>
          <a:bodyPr>
            <a:normAutofit/>
          </a:bodyPr>
          <a:lstStyle/>
          <a:p>
            <a:pPr marL="0" indent="0">
              <a:lnSpc>
                <a:spcPct val="90000"/>
              </a:lnSpc>
              <a:buNone/>
            </a:pPr>
            <a:r>
              <a:rPr lang="en-US" dirty="0">
                <a:solidFill>
                  <a:schemeClr val="bg1"/>
                </a:solidFill>
                <a:latin typeface="Baskerville Old Face" panose="02020602080505020303" pitchFamily="18" charset="77"/>
              </a:rPr>
              <a:t>I</a:t>
            </a:r>
            <a:r>
              <a:rPr lang="en-IL" dirty="0">
                <a:solidFill>
                  <a:schemeClr val="bg1"/>
                </a:solidFill>
                <a:latin typeface="Baskerville Old Face" panose="02020602080505020303" pitchFamily="18" charset="77"/>
              </a:rPr>
              <a:t>n this project we attempted to predict whether an image of a lesion was reflecting a Benign or a Malignant</a:t>
            </a:r>
            <a:r>
              <a:rPr lang="en-US" dirty="0">
                <a:solidFill>
                  <a:schemeClr val="bg1"/>
                </a:solidFill>
                <a:latin typeface="Baskerville Old Face" panose="02020602080505020303" pitchFamily="18" charset="77"/>
              </a:rPr>
              <a:t>.</a:t>
            </a:r>
          </a:p>
          <a:p>
            <a:pPr marL="0" indent="0">
              <a:lnSpc>
                <a:spcPct val="90000"/>
              </a:lnSpc>
              <a:buNone/>
            </a:pPr>
            <a:endParaRPr lang="en-US" dirty="0">
              <a:solidFill>
                <a:schemeClr val="bg1"/>
              </a:solidFill>
              <a:latin typeface="Baskerville Old Face" panose="02020602080505020303" pitchFamily="18" charset="77"/>
            </a:endParaRPr>
          </a:p>
          <a:p>
            <a:pPr marL="0" indent="0">
              <a:lnSpc>
                <a:spcPct val="90000"/>
              </a:lnSpc>
              <a:buNone/>
            </a:pPr>
            <a:r>
              <a:rPr lang="en-US" dirty="0">
                <a:solidFill>
                  <a:schemeClr val="bg1"/>
                </a:solidFill>
                <a:latin typeface="Baskerville Old Face" panose="02020602080505020303" pitchFamily="18" charset="77"/>
              </a:rPr>
              <a:t>We used a dataset of 11897 images –</a:t>
            </a:r>
          </a:p>
          <a:p>
            <a:pPr marL="0" indent="0">
              <a:lnSpc>
                <a:spcPct val="90000"/>
              </a:lnSpc>
              <a:buNone/>
            </a:pPr>
            <a:r>
              <a:rPr lang="en-US" dirty="0">
                <a:solidFill>
                  <a:schemeClr val="bg1"/>
                </a:solidFill>
                <a:latin typeface="Baskerville Old Face" panose="02020602080505020303" pitchFamily="18" charset="77"/>
              </a:rPr>
              <a:t>47.06 – represented malignant</a:t>
            </a:r>
          </a:p>
          <a:p>
            <a:pPr marL="0" indent="0">
              <a:lnSpc>
                <a:spcPct val="90000"/>
              </a:lnSpc>
              <a:buNone/>
            </a:pPr>
            <a:r>
              <a:rPr lang="en-US" dirty="0">
                <a:solidFill>
                  <a:schemeClr val="bg1"/>
                </a:solidFill>
                <a:latin typeface="Baskerville Old Face" panose="02020602080505020303" pitchFamily="18" charset="77"/>
              </a:rPr>
              <a:t>52.94 – represented benign</a:t>
            </a:r>
          </a:p>
          <a:p>
            <a:pPr marL="0" indent="0">
              <a:lnSpc>
                <a:spcPct val="90000"/>
              </a:lnSpc>
              <a:buNone/>
            </a:pPr>
            <a:endParaRPr lang="en-US" dirty="0">
              <a:solidFill>
                <a:schemeClr val="bg1"/>
              </a:solidFill>
              <a:latin typeface="Baskerville Old Face" panose="02020602080505020303" pitchFamily="18" charset="77"/>
            </a:endParaRPr>
          </a:p>
          <a:p>
            <a:pPr marL="0" indent="0">
              <a:lnSpc>
                <a:spcPct val="90000"/>
              </a:lnSpc>
              <a:buNone/>
            </a:pPr>
            <a:r>
              <a:rPr lang="en-US" dirty="0">
                <a:solidFill>
                  <a:schemeClr val="bg1"/>
                </a:solidFill>
                <a:latin typeface="Baskerville Old Face" panose="02020602080505020303" pitchFamily="18" charset="77"/>
              </a:rPr>
              <a:t>2000 images were for testing and the rest for training.</a:t>
            </a:r>
            <a:endParaRPr lang="en-IL" dirty="0">
              <a:solidFill>
                <a:schemeClr val="bg1"/>
              </a:solidFill>
              <a:latin typeface="Baskerville Old Face" panose="02020602080505020303" pitchFamily="18" charset="77"/>
            </a:endParaRPr>
          </a:p>
          <a:p>
            <a:pPr marL="0" indent="0">
              <a:lnSpc>
                <a:spcPct val="90000"/>
              </a:lnSpc>
              <a:buNone/>
            </a:pPr>
            <a:r>
              <a:rPr lang="en-US" dirty="0">
                <a:solidFill>
                  <a:schemeClr val="bg1"/>
                </a:solidFill>
                <a:latin typeface="Baskerville Old Face" panose="02020602080505020303" pitchFamily="18" charset="77"/>
              </a:rPr>
              <a:t>T</a:t>
            </a:r>
            <a:r>
              <a:rPr lang="en-IL" dirty="0">
                <a:solidFill>
                  <a:schemeClr val="bg1"/>
                </a:solidFill>
                <a:latin typeface="Baskerville Old Face" panose="02020602080505020303" pitchFamily="18" charset="77"/>
              </a:rPr>
              <a:t>he t</a:t>
            </a:r>
            <a:r>
              <a:rPr lang="en-US" dirty="0" err="1">
                <a:solidFill>
                  <a:schemeClr val="bg1"/>
                </a:solidFill>
                <a:latin typeface="Baskerville Old Face" panose="02020602080505020303" pitchFamily="18" charset="77"/>
              </a:rPr>
              <a:t>est</a:t>
            </a:r>
            <a:r>
              <a:rPr lang="en-IL" dirty="0">
                <a:solidFill>
                  <a:schemeClr val="bg1"/>
                </a:solidFill>
                <a:latin typeface="Baskerville Old Face" panose="02020602080505020303" pitchFamily="18" charset="77"/>
              </a:rPr>
              <a:t> was 50% malignant, 50% benign.</a:t>
            </a:r>
            <a:endParaRPr lang="en-US" dirty="0">
              <a:solidFill>
                <a:schemeClr val="bg1"/>
              </a:solidFill>
              <a:latin typeface="Baskerville Old Face" panose="02020602080505020303" pitchFamily="18" charset="77"/>
            </a:endParaRPr>
          </a:p>
        </p:txBody>
      </p:sp>
      <p:pic>
        <p:nvPicPr>
          <p:cNvPr id="5" name="Picture 4" descr="A close up of a white circle&#10;&#10;Description automatically generated">
            <a:extLst>
              <a:ext uri="{FF2B5EF4-FFF2-40B4-BE49-F238E27FC236}">
                <a16:creationId xmlns:a16="http://schemas.microsoft.com/office/drawing/2014/main" id="{B2F27F47-CB24-6A8D-74AD-45891EFD523E}"/>
              </a:ext>
            </a:extLst>
          </p:cNvPr>
          <p:cNvPicPr>
            <a:picLocks noChangeAspect="1"/>
          </p:cNvPicPr>
          <p:nvPr/>
        </p:nvPicPr>
        <p:blipFill>
          <a:blip r:embed="rId4"/>
          <a:srcRect l="976" t="1" b="1"/>
          <a:stretch/>
        </p:blipFill>
        <p:spPr>
          <a:xfrm>
            <a:off x="9002225" y="2548281"/>
            <a:ext cx="1668964" cy="1733038"/>
          </a:xfrm>
          <a:prstGeom prst="rect">
            <a:avLst/>
          </a:prstGeom>
          <a:effectLst/>
        </p:spPr>
      </p:pic>
      <p:pic>
        <p:nvPicPr>
          <p:cNvPr id="7" name="Picture 6" descr="A graph of blue rectangular bars&#10;&#10;Description automatically generated">
            <a:extLst>
              <a:ext uri="{FF2B5EF4-FFF2-40B4-BE49-F238E27FC236}">
                <a16:creationId xmlns:a16="http://schemas.microsoft.com/office/drawing/2014/main" id="{DFCA6486-E4D2-3F4F-B4AD-0CEC09FB40AF}"/>
              </a:ext>
            </a:extLst>
          </p:cNvPr>
          <p:cNvPicPr>
            <a:picLocks noChangeAspect="1"/>
          </p:cNvPicPr>
          <p:nvPr/>
        </p:nvPicPr>
        <p:blipFill>
          <a:blip r:embed="rId5"/>
          <a:stretch>
            <a:fillRect/>
          </a:stretch>
        </p:blipFill>
        <p:spPr>
          <a:xfrm>
            <a:off x="8620540" y="4477261"/>
            <a:ext cx="2432334" cy="1733038"/>
          </a:xfrm>
          <a:prstGeom prst="rect">
            <a:avLst/>
          </a:prstGeom>
          <a:effectLst/>
        </p:spPr>
      </p:pic>
    </p:spTree>
    <p:extLst>
      <p:ext uri="{BB962C8B-B14F-4D97-AF65-F5344CB8AC3E}">
        <p14:creationId xmlns:p14="http://schemas.microsoft.com/office/powerpoint/2010/main" val="3399476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2" name="Title 1">
            <a:extLst>
              <a:ext uri="{FF2B5EF4-FFF2-40B4-BE49-F238E27FC236}">
                <a16:creationId xmlns:a16="http://schemas.microsoft.com/office/drawing/2014/main" id="{5483D351-52E7-D14F-077E-320D767E30A4}"/>
              </a:ext>
            </a:extLst>
          </p:cNvPr>
          <p:cNvSpPr>
            <a:spLocks noGrp="1"/>
          </p:cNvSpPr>
          <p:nvPr>
            <p:ph type="title"/>
          </p:nvPr>
        </p:nvSpPr>
        <p:spPr>
          <a:xfrm>
            <a:off x="653143" y="1645920"/>
            <a:ext cx="3522879" cy="861753"/>
          </a:xfrm>
        </p:spPr>
        <p:txBody>
          <a:bodyPr>
            <a:normAutofit/>
          </a:bodyPr>
          <a:lstStyle/>
          <a:p>
            <a:pPr algn="r"/>
            <a:r>
              <a:rPr lang="en-IL" dirty="0">
                <a:solidFill>
                  <a:srgbClr val="FFFFFF"/>
                </a:solidFill>
                <a:latin typeface="Baskerville Old Face" panose="02020602080505020303" pitchFamily="18" charset="77"/>
              </a:rPr>
              <a:t>Baseline Model</a:t>
            </a:r>
          </a:p>
        </p:txBody>
      </p:sp>
      <p:sp>
        <p:nvSpPr>
          <p:cNvPr id="3" name="Content Placeholder 2">
            <a:extLst>
              <a:ext uri="{FF2B5EF4-FFF2-40B4-BE49-F238E27FC236}">
                <a16:creationId xmlns:a16="http://schemas.microsoft.com/office/drawing/2014/main" id="{CB54CD27-1B01-9D21-D9FE-68878E350797}"/>
              </a:ext>
            </a:extLst>
          </p:cNvPr>
          <p:cNvSpPr>
            <a:spLocks noGrp="1"/>
          </p:cNvSpPr>
          <p:nvPr>
            <p:ph idx="1"/>
          </p:nvPr>
        </p:nvSpPr>
        <p:spPr>
          <a:xfrm>
            <a:off x="622160" y="2447426"/>
            <a:ext cx="3136327" cy="3942983"/>
          </a:xfrm>
        </p:spPr>
        <p:txBody>
          <a:bodyPr>
            <a:normAutofit/>
          </a:bodyPr>
          <a:lstStyle/>
          <a:p>
            <a:pPr marL="0" indent="0">
              <a:buNone/>
            </a:pPr>
            <a:r>
              <a:rPr lang="en-US" dirty="0">
                <a:solidFill>
                  <a:schemeClr val="bg1"/>
                </a:solidFill>
              </a:rPr>
              <a:t>T</a:t>
            </a:r>
            <a:r>
              <a:rPr lang="en-IL" dirty="0">
                <a:solidFill>
                  <a:schemeClr val="bg1"/>
                </a:solidFill>
              </a:rPr>
              <a:t>he simplest model – we took the majority class as the default predicting for all the images in the train.</a:t>
            </a:r>
          </a:p>
        </p:txBody>
      </p:sp>
      <p:sp>
        <p:nvSpPr>
          <p:cNvPr id="5" name="TextBox 4">
            <a:extLst>
              <a:ext uri="{FF2B5EF4-FFF2-40B4-BE49-F238E27FC236}">
                <a16:creationId xmlns:a16="http://schemas.microsoft.com/office/drawing/2014/main" id="{5318AF70-285D-B30E-DFCB-003D71B5DF3B}"/>
              </a:ext>
            </a:extLst>
          </p:cNvPr>
          <p:cNvSpPr txBox="1"/>
          <p:nvPr/>
        </p:nvSpPr>
        <p:spPr>
          <a:xfrm>
            <a:off x="5204109" y="698560"/>
            <a:ext cx="5103673" cy="1754326"/>
          </a:xfrm>
          <a:prstGeom prst="rect">
            <a:avLst/>
          </a:prstGeom>
          <a:noFill/>
        </p:spPr>
        <p:txBody>
          <a:bodyPr wrap="square" rtlCol="0">
            <a:spAutoFit/>
          </a:bodyPr>
          <a:lstStyle/>
          <a:p>
            <a:r>
              <a:rPr lang="en-US" dirty="0">
                <a:latin typeface="Baskerville Old Face" panose="02020602080505020303" pitchFamily="18" charset="77"/>
              </a:rPr>
              <a:t>This model does not rely on any features or patterns from the images, it simply assumes that predicting</a:t>
            </a:r>
          </a:p>
          <a:p>
            <a:r>
              <a:rPr lang="en-US" dirty="0">
                <a:latin typeface="Baskerville Old Face" panose="02020602080505020303" pitchFamily="18" charset="77"/>
              </a:rPr>
              <a:t>the majority class will yield the highest accuracy in the absence of additional insights.</a:t>
            </a:r>
          </a:p>
          <a:p>
            <a:endParaRPr lang="en-US" dirty="0">
              <a:latin typeface="Baskerville Old Face" panose="02020602080505020303" pitchFamily="18" charset="77"/>
            </a:endParaRPr>
          </a:p>
          <a:p>
            <a:r>
              <a:rPr lang="en-US" dirty="0">
                <a:latin typeface="Baskerville Old Face" panose="02020602080505020303" pitchFamily="18" charset="77"/>
              </a:rPr>
              <a:t>Let’s see the confusion matrix:</a:t>
            </a:r>
            <a:endParaRPr lang="en-IL" dirty="0">
              <a:latin typeface="Baskerville Old Face" panose="02020602080505020303" pitchFamily="18" charset="77"/>
            </a:endParaRPr>
          </a:p>
        </p:txBody>
      </p:sp>
      <p:pic>
        <p:nvPicPr>
          <p:cNvPr id="9" name="Picture 8" descr="A graph of confusion matrix for a model&#10;&#10;Description automatically generated">
            <a:extLst>
              <a:ext uri="{FF2B5EF4-FFF2-40B4-BE49-F238E27FC236}">
                <a16:creationId xmlns:a16="http://schemas.microsoft.com/office/drawing/2014/main" id="{2AA2EA82-C87D-123F-953E-128BB2521E29}"/>
              </a:ext>
            </a:extLst>
          </p:cNvPr>
          <p:cNvPicPr>
            <a:picLocks noChangeAspect="1"/>
          </p:cNvPicPr>
          <p:nvPr/>
        </p:nvPicPr>
        <p:blipFill>
          <a:blip r:embed="rId3"/>
          <a:stretch>
            <a:fillRect/>
          </a:stretch>
        </p:blipFill>
        <p:spPr>
          <a:xfrm>
            <a:off x="5684269" y="2445602"/>
            <a:ext cx="4374131" cy="3944807"/>
          </a:xfrm>
          <a:prstGeom prst="rect">
            <a:avLst/>
          </a:prstGeom>
        </p:spPr>
      </p:pic>
    </p:spTree>
    <p:extLst>
      <p:ext uri="{BB962C8B-B14F-4D97-AF65-F5344CB8AC3E}">
        <p14:creationId xmlns:p14="http://schemas.microsoft.com/office/powerpoint/2010/main" val="62899809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2" name="Title 1">
            <a:extLst>
              <a:ext uri="{FF2B5EF4-FFF2-40B4-BE49-F238E27FC236}">
                <a16:creationId xmlns:a16="http://schemas.microsoft.com/office/drawing/2014/main" id="{29AFA195-4EEC-42A3-F640-40EFB7B94ED0}"/>
              </a:ext>
            </a:extLst>
          </p:cNvPr>
          <p:cNvSpPr>
            <a:spLocks noGrp="1"/>
          </p:cNvSpPr>
          <p:nvPr>
            <p:ph type="title"/>
          </p:nvPr>
        </p:nvSpPr>
        <p:spPr>
          <a:xfrm>
            <a:off x="653143" y="1645920"/>
            <a:ext cx="3522879" cy="4470821"/>
          </a:xfrm>
        </p:spPr>
        <p:txBody>
          <a:bodyPr>
            <a:normAutofit/>
          </a:bodyPr>
          <a:lstStyle/>
          <a:p>
            <a:pPr algn="r"/>
            <a:r>
              <a:rPr lang="en-IL">
                <a:solidFill>
                  <a:srgbClr val="FFFFFF"/>
                </a:solidFill>
                <a:latin typeface="Baskerville Old Face" panose="02020602080505020303" pitchFamily="18" charset="77"/>
              </a:rPr>
              <a:t>Logistic Regression Model</a:t>
            </a:r>
          </a:p>
        </p:txBody>
      </p:sp>
      <p:sp>
        <p:nvSpPr>
          <p:cNvPr id="3" name="Content Placeholder 2">
            <a:extLst>
              <a:ext uri="{FF2B5EF4-FFF2-40B4-BE49-F238E27FC236}">
                <a16:creationId xmlns:a16="http://schemas.microsoft.com/office/drawing/2014/main" id="{EF6CE977-B6A8-6B47-A545-FFA4774CC7DB}"/>
              </a:ext>
            </a:extLst>
          </p:cNvPr>
          <p:cNvSpPr>
            <a:spLocks noGrp="1"/>
          </p:cNvSpPr>
          <p:nvPr>
            <p:ph idx="1"/>
          </p:nvPr>
        </p:nvSpPr>
        <p:spPr>
          <a:xfrm>
            <a:off x="5204109" y="1645920"/>
            <a:ext cx="5919503" cy="4470821"/>
          </a:xfrm>
        </p:spPr>
        <p:txBody>
          <a:bodyPr>
            <a:normAutofit/>
          </a:bodyPr>
          <a:lstStyle/>
          <a:p>
            <a:pPr marL="0" indent="0">
              <a:buNone/>
            </a:pPr>
            <a:r>
              <a:rPr lang="en-US" b="0" i="0" u="none" strike="noStrike" dirty="0">
                <a:effectLst/>
                <a:latin typeface="Baskerville Old Face" panose="02020602080505020303" pitchFamily="18" charset="77"/>
              </a:rPr>
              <a:t>We built a logistic regression model for binary classification to predict if a sample is "Malignant" or "Benign." It includes a Flatten layer to convert input to 1D, a Dense layer with 37,633 parameters for feature weighting, and a Sigmoid activation layer to output probabilities for classification.</a:t>
            </a:r>
            <a:endParaRPr lang="en-IL" dirty="0">
              <a:latin typeface="Baskerville Old Face" panose="02020602080505020303" pitchFamily="18" charset="77"/>
            </a:endParaRPr>
          </a:p>
        </p:txBody>
      </p:sp>
      <p:pic>
        <p:nvPicPr>
          <p:cNvPr id="16" name="Picture 15">
            <a:extLst>
              <a:ext uri="{FF2B5EF4-FFF2-40B4-BE49-F238E27FC236}">
                <a16:creationId xmlns:a16="http://schemas.microsoft.com/office/drawing/2014/main" id="{540BB615-2AAC-88BA-9B7A-426F5E34F0EE}"/>
              </a:ext>
            </a:extLst>
          </p:cNvPr>
          <p:cNvPicPr>
            <a:picLocks noChangeAspect="1"/>
          </p:cNvPicPr>
          <p:nvPr/>
        </p:nvPicPr>
        <p:blipFill>
          <a:blip r:embed="rId3"/>
          <a:stretch>
            <a:fillRect/>
          </a:stretch>
        </p:blipFill>
        <p:spPr>
          <a:xfrm>
            <a:off x="194831" y="5554980"/>
            <a:ext cx="9805359" cy="692037"/>
          </a:xfrm>
          <a:prstGeom prst="rect">
            <a:avLst/>
          </a:prstGeom>
        </p:spPr>
      </p:pic>
      <p:pic>
        <p:nvPicPr>
          <p:cNvPr id="18" name="Picture 17" descr="A black screen with white text and blue and green text&#10;&#10;Description automatically generated">
            <a:extLst>
              <a:ext uri="{FF2B5EF4-FFF2-40B4-BE49-F238E27FC236}">
                <a16:creationId xmlns:a16="http://schemas.microsoft.com/office/drawing/2014/main" id="{3E5B3517-209D-F1EE-9A20-0506673CC59F}"/>
              </a:ext>
            </a:extLst>
          </p:cNvPr>
          <p:cNvPicPr>
            <a:picLocks noChangeAspect="1"/>
          </p:cNvPicPr>
          <p:nvPr/>
        </p:nvPicPr>
        <p:blipFill>
          <a:blip r:embed="rId4"/>
          <a:stretch>
            <a:fillRect/>
          </a:stretch>
        </p:blipFill>
        <p:spPr>
          <a:xfrm>
            <a:off x="4942826" y="3953174"/>
            <a:ext cx="5248910" cy="990823"/>
          </a:xfrm>
          <a:prstGeom prst="rect">
            <a:avLst/>
          </a:prstGeom>
        </p:spPr>
      </p:pic>
    </p:spTree>
    <p:extLst>
      <p:ext uri="{BB962C8B-B14F-4D97-AF65-F5344CB8AC3E}">
        <p14:creationId xmlns:p14="http://schemas.microsoft.com/office/powerpoint/2010/main" val="111782246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L"/>
          </a:p>
        </p:txBody>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24" name="Rectangle 23">
            <a:extLst>
              <a:ext uri="{FF2B5EF4-FFF2-40B4-BE49-F238E27FC236}">
                <a16:creationId xmlns:a16="http://schemas.microsoft.com/office/drawing/2014/main" id="{EADB8294-BBF5-4EE7-8D08-DDECD12A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AA68CD-BBCC-4482-B4F9-3EBE3A75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28" name="Freeform 15">
            <a:extLst>
              <a:ext uri="{FF2B5EF4-FFF2-40B4-BE49-F238E27FC236}">
                <a16:creationId xmlns:a16="http://schemas.microsoft.com/office/drawing/2014/main" id="{B58816D9-9E81-4B2B-95D3-C398BF15E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0" name="Freeform 5">
            <a:extLst>
              <a:ext uri="{FF2B5EF4-FFF2-40B4-BE49-F238E27FC236}">
                <a16:creationId xmlns:a16="http://schemas.microsoft.com/office/drawing/2014/main" id="{BD26E291-370D-448F-BDB9-9A5999D46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IL"/>
          </a:p>
        </p:txBody>
      </p:sp>
      <p:sp>
        <p:nvSpPr>
          <p:cNvPr id="2" name="Title 1">
            <a:extLst>
              <a:ext uri="{FF2B5EF4-FFF2-40B4-BE49-F238E27FC236}">
                <a16:creationId xmlns:a16="http://schemas.microsoft.com/office/drawing/2014/main" id="{FAE5E424-723A-9CED-C609-CF116C2366BD}"/>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a:t>The results:</a:t>
            </a:r>
          </a:p>
        </p:txBody>
      </p:sp>
      <p:pic>
        <p:nvPicPr>
          <p:cNvPr id="9" name="Picture 8" descr="A graph with lines and numbers&#10;&#10;Description automatically generated">
            <a:extLst>
              <a:ext uri="{FF2B5EF4-FFF2-40B4-BE49-F238E27FC236}">
                <a16:creationId xmlns:a16="http://schemas.microsoft.com/office/drawing/2014/main" id="{18530848-785F-9435-7A93-D6CEAB61C830}"/>
              </a:ext>
            </a:extLst>
          </p:cNvPr>
          <p:cNvPicPr>
            <a:picLocks noChangeAspect="1"/>
          </p:cNvPicPr>
          <p:nvPr/>
        </p:nvPicPr>
        <p:blipFill>
          <a:blip r:embed="rId7"/>
          <a:stretch>
            <a:fillRect/>
          </a:stretch>
        </p:blipFill>
        <p:spPr>
          <a:xfrm>
            <a:off x="752121" y="208950"/>
            <a:ext cx="5030865" cy="3940258"/>
          </a:xfrm>
          <a:prstGeom prst="rect">
            <a:avLst/>
          </a:prstGeom>
        </p:spPr>
      </p:pic>
      <p:pic>
        <p:nvPicPr>
          <p:cNvPr id="11" name="Picture 10" descr="A blue squares with white text&#10;&#10;Description automatically generated">
            <a:extLst>
              <a:ext uri="{FF2B5EF4-FFF2-40B4-BE49-F238E27FC236}">
                <a16:creationId xmlns:a16="http://schemas.microsoft.com/office/drawing/2014/main" id="{2586BEBE-5F95-E69E-6955-621F9945EFB3}"/>
              </a:ext>
            </a:extLst>
          </p:cNvPr>
          <p:cNvPicPr>
            <a:picLocks noChangeAspect="1"/>
          </p:cNvPicPr>
          <p:nvPr/>
        </p:nvPicPr>
        <p:blipFill>
          <a:blip r:embed="rId8"/>
          <a:stretch>
            <a:fillRect/>
          </a:stretch>
        </p:blipFill>
        <p:spPr>
          <a:xfrm>
            <a:off x="5963615" y="63115"/>
            <a:ext cx="4265467" cy="4138252"/>
          </a:xfrm>
          <a:prstGeom prst="rect">
            <a:avLst/>
          </a:prstGeom>
        </p:spPr>
      </p:pic>
    </p:spTree>
    <p:extLst>
      <p:ext uri="{BB962C8B-B14F-4D97-AF65-F5344CB8AC3E}">
        <p14:creationId xmlns:p14="http://schemas.microsoft.com/office/powerpoint/2010/main" val="347825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3" name="Freeform: Shape 22">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2" name="Title 1">
            <a:extLst>
              <a:ext uri="{FF2B5EF4-FFF2-40B4-BE49-F238E27FC236}">
                <a16:creationId xmlns:a16="http://schemas.microsoft.com/office/drawing/2014/main" id="{3DDBD495-6C0C-1171-49B9-BA834689CE20}"/>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latin typeface="Baskerville Old Face" panose="02020602080505020303" pitchFamily="18" charset="77"/>
              </a:rPr>
              <a:t>NN Model</a:t>
            </a:r>
            <a:endParaRPr lang="en-IL">
              <a:solidFill>
                <a:srgbClr val="FFFFFF"/>
              </a:solidFill>
              <a:latin typeface="Baskerville Old Face" panose="02020602080505020303" pitchFamily="18" charset="77"/>
            </a:endParaRPr>
          </a:p>
        </p:txBody>
      </p:sp>
      <p:sp>
        <p:nvSpPr>
          <p:cNvPr id="3" name="Content Placeholder 2">
            <a:extLst>
              <a:ext uri="{FF2B5EF4-FFF2-40B4-BE49-F238E27FC236}">
                <a16:creationId xmlns:a16="http://schemas.microsoft.com/office/drawing/2014/main" id="{25C48752-D6CE-5EDB-F823-666858A44BE5}"/>
              </a:ext>
            </a:extLst>
          </p:cNvPr>
          <p:cNvSpPr>
            <a:spLocks noGrp="1"/>
          </p:cNvSpPr>
          <p:nvPr>
            <p:ph idx="1"/>
          </p:nvPr>
        </p:nvSpPr>
        <p:spPr>
          <a:xfrm>
            <a:off x="5147149" y="1193589"/>
            <a:ext cx="5919503" cy="3504141"/>
          </a:xfrm>
        </p:spPr>
        <p:txBody>
          <a:bodyPr>
            <a:normAutofit/>
          </a:bodyPr>
          <a:lstStyle/>
          <a:p>
            <a:pPr marL="0" indent="0">
              <a:buNone/>
            </a:pPr>
            <a:r>
              <a:rPr lang="en-US" b="0" i="0" u="none" strike="noStrike" dirty="0">
                <a:effectLst/>
                <a:latin typeface="Baskerville Old Face" panose="02020602080505020303" pitchFamily="18" charset="77"/>
              </a:rPr>
              <a:t>The neural network consists of a Flatten layer, three Dense layers, and an output layer. The Flatten layer reshapes 3D input into a 1D vector. The Dense layers, with neuron counts [128, 64, 64], use </a:t>
            </a:r>
            <a:r>
              <a:rPr lang="en-US" b="0" i="0" u="none" strike="noStrike" dirty="0" err="1">
                <a:effectLst/>
                <a:latin typeface="Baskerville Old Face" panose="02020602080505020303" pitchFamily="18" charset="77"/>
              </a:rPr>
              <a:t>ReLU</a:t>
            </a:r>
            <a:r>
              <a:rPr lang="en-US" b="0" i="0" u="none" strike="noStrike" dirty="0">
                <a:effectLst/>
                <a:latin typeface="Baskerville Old Face" panose="02020602080505020303" pitchFamily="18" charset="77"/>
              </a:rPr>
              <a:t> activation to learn complex patterns, while the output layer uses Sigmoid activation for binary classification ("malignant" or "benign"). The model is optimized with the Adam optimizer and a learning rate of 0.0001, using binary cross-entropy loss. It includes a total of 4,829,505 parameters, most of which come from the first Dense layer.</a:t>
            </a:r>
            <a:endParaRPr lang="en-IL" dirty="0">
              <a:latin typeface="Baskerville Old Face" panose="02020602080505020303" pitchFamily="18" charset="77"/>
            </a:endParaRPr>
          </a:p>
        </p:txBody>
      </p:sp>
      <p:pic>
        <p:nvPicPr>
          <p:cNvPr id="6" name="Picture 5">
            <a:extLst>
              <a:ext uri="{FF2B5EF4-FFF2-40B4-BE49-F238E27FC236}">
                <a16:creationId xmlns:a16="http://schemas.microsoft.com/office/drawing/2014/main" id="{55312766-5D66-3FCC-3D65-0CD20CE4B978}"/>
              </a:ext>
            </a:extLst>
          </p:cNvPr>
          <p:cNvPicPr>
            <a:picLocks noChangeAspect="1"/>
          </p:cNvPicPr>
          <p:nvPr/>
        </p:nvPicPr>
        <p:blipFill>
          <a:blip r:embed="rId3"/>
          <a:srcRect l="1282" t="1965"/>
          <a:stretch/>
        </p:blipFill>
        <p:spPr>
          <a:xfrm>
            <a:off x="6395401" y="4534041"/>
            <a:ext cx="5394916" cy="1459943"/>
          </a:xfrm>
          <a:prstGeom prst="rect">
            <a:avLst/>
          </a:prstGeom>
          <a:effectLst/>
        </p:spPr>
      </p:pic>
      <p:pic>
        <p:nvPicPr>
          <p:cNvPr id="7" name="Picture 6">
            <a:extLst>
              <a:ext uri="{FF2B5EF4-FFF2-40B4-BE49-F238E27FC236}">
                <a16:creationId xmlns:a16="http://schemas.microsoft.com/office/drawing/2014/main" id="{F9638B07-4113-3FD7-4F72-FF66138CA54B}"/>
              </a:ext>
            </a:extLst>
          </p:cNvPr>
          <p:cNvPicPr>
            <a:picLocks noChangeAspect="1"/>
          </p:cNvPicPr>
          <p:nvPr/>
        </p:nvPicPr>
        <p:blipFill>
          <a:blip r:embed="rId4"/>
          <a:stretch>
            <a:fillRect/>
          </a:stretch>
        </p:blipFill>
        <p:spPr>
          <a:xfrm>
            <a:off x="69516" y="6118432"/>
            <a:ext cx="12052967" cy="512251"/>
          </a:xfrm>
          <a:prstGeom prst="rect">
            <a:avLst/>
          </a:prstGeom>
          <a:effectLst/>
        </p:spPr>
      </p:pic>
    </p:spTree>
    <p:extLst>
      <p:ext uri="{BB962C8B-B14F-4D97-AF65-F5344CB8AC3E}">
        <p14:creationId xmlns:p14="http://schemas.microsoft.com/office/powerpoint/2010/main" val="152086713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L"/>
          </a:p>
        </p:txBody>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24" name="Rectangle 23">
            <a:extLst>
              <a:ext uri="{FF2B5EF4-FFF2-40B4-BE49-F238E27FC236}">
                <a16:creationId xmlns:a16="http://schemas.microsoft.com/office/drawing/2014/main" id="{505C8452-4C3F-46C5-AFD4-322854BC4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06DBD9-DED6-40C2-A7AD-3662707C4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28" name="Freeform 15">
            <a:extLst>
              <a:ext uri="{FF2B5EF4-FFF2-40B4-BE49-F238E27FC236}">
                <a16:creationId xmlns:a16="http://schemas.microsoft.com/office/drawing/2014/main" id="{B431FF8B-6FC2-47C1-B2C5-9B26E6243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0" name="Freeform 5">
            <a:extLst>
              <a:ext uri="{FF2B5EF4-FFF2-40B4-BE49-F238E27FC236}">
                <a16:creationId xmlns:a16="http://schemas.microsoft.com/office/drawing/2014/main" id="{4BA7EBCC-256E-4075-A58C-6ED2BFD5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IL"/>
          </a:p>
        </p:txBody>
      </p:sp>
      <p:sp>
        <p:nvSpPr>
          <p:cNvPr id="2" name="Title 1">
            <a:extLst>
              <a:ext uri="{FF2B5EF4-FFF2-40B4-BE49-F238E27FC236}">
                <a16:creationId xmlns:a16="http://schemas.microsoft.com/office/drawing/2014/main" id="{8653B2A7-171B-C432-B9C3-624AE4793077}"/>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dirty="0">
                <a:latin typeface="Baskerville Old Face" panose="02020602080505020303" pitchFamily="18" charset="77"/>
              </a:rPr>
              <a:t>The results:</a:t>
            </a:r>
          </a:p>
        </p:txBody>
      </p:sp>
      <p:pic>
        <p:nvPicPr>
          <p:cNvPr id="9" name="Picture 8" descr="A diagram of a network model&#10;&#10;Description automatically generated">
            <a:extLst>
              <a:ext uri="{FF2B5EF4-FFF2-40B4-BE49-F238E27FC236}">
                <a16:creationId xmlns:a16="http://schemas.microsoft.com/office/drawing/2014/main" id="{039DCD5A-E539-DDEE-358B-EB367D34BDAD}"/>
              </a:ext>
            </a:extLst>
          </p:cNvPr>
          <p:cNvPicPr>
            <a:picLocks noChangeAspect="1"/>
          </p:cNvPicPr>
          <p:nvPr/>
        </p:nvPicPr>
        <p:blipFill>
          <a:blip r:embed="rId7"/>
          <a:stretch>
            <a:fillRect/>
          </a:stretch>
        </p:blipFill>
        <p:spPr>
          <a:xfrm>
            <a:off x="5894500" y="44793"/>
            <a:ext cx="4286253" cy="4165725"/>
          </a:xfrm>
          <a:prstGeom prst="rect">
            <a:avLst/>
          </a:prstGeom>
        </p:spPr>
      </p:pic>
      <p:pic>
        <p:nvPicPr>
          <p:cNvPr id="11" name="Picture 10" descr="A graph with a line graph and numbers&#10;&#10;Description automatically generated">
            <a:extLst>
              <a:ext uri="{FF2B5EF4-FFF2-40B4-BE49-F238E27FC236}">
                <a16:creationId xmlns:a16="http://schemas.microsoft.com/office/drawing/2014/main" id="{7F184DB2-0240-C01C-46A6-006DD5952CF3}"/>
              </a:ext>
            </a:extLst>
          </p:cNvPr>
          <p:cNvPicPr>
            <a:picLocks noChangeAspect="1"/>
          </p:cNvPicPr>
          <p:nvPr/>
        </p:nvPicPr>
        <p:blipFill>
          <a:blip r:embed="rId8"/>
          <a:stretch>
            <a:fillRect/>
          </a:stretch>
        </p:blipFill>
        <p:spPr>
          <a:xfrm>
            <a:off x="738078" y="223918"/>
            <a:ext cx="4968952" cy="3851155"/>
          </a:xfrm>
          <a:prstGeom prst="rect">
            <a:avLst/>
          </a:prstGeom>
        </p:spPr>
      </p:pic>
    </p:spTree>
    <p:extLst>
      <p:ext uri="{BB962C8B-B14F-4D97-AF65-F5344CB8AC3E}">
        <p14:creationId xmlns:p14="http://schemas.microsoft.com/office/powerpoint/2010/main" val="639202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2" name="Title 1">
            <a:extLst>
              <a:ext uri="{FF2B5EF4-FFF2-40B4-BE49-F238E27FC236}">
                <a16:creationId xmlns:a16="http://schemas.microsoft.com/office/drawing/2014/main" id="{A742EDCD-69D4-CDA1-E45E-18C51C812599}"/>
              </a:ext>
            </a:extLst>
          </p:cNvPr>
          <p:cNvSpPr>
            <a:spLocks noGrp="1"/>
          </p:cNvSpPr>
          <p:nvPr>
            <p:ph type="title"/>
          </p:nvPr>
        </p:nvSpPr>
        <p:spPr>
          <a:xfrm>
            <a:off x="653143" y="1645920"/>
            <a:ext cx="3522879" cy="4470821"/>
          </a:xfrm>
        </p:spPr>
        <p:txBody>
          <a:bodyPr>
            <a:normAutofit/>
          </a:bodyPr>
          <a:lstStyle/>
          <a:p>
            <a:pPr algn="r"/>
            <a:r>
              <a:rPr lang="en-IL">
                <a:solidFill>
                  <a:srgbClr val="FFFFFF"/>
                </a:solidFill>
                <a:latin typeface="Baskerville Old Face" panose="02020602080505020303" pitchFamily="18" charset="77"/>
              </a:rPr>
              <a:t>CNN Model</a:t>
            </a:r>
          </a:p>
        </p:txBody>
      </p:sp>
      <p:sp>
        <p:nvSpPr>
          <p:cNvPr id="3" name="Content Placeholder 2">
            <a:extLst>
              <a:ext uri="{FF2B5EF4-FFF2-40B4-BE49-F238E27FC236}">
                <a16:creationId xmlns:a16="http://schemas.microsoft.com/office/drawing/2014/main" id="{2DE87848-7B14-45CE-3C8E-C7CF1B4DFEB7}"/>
              </a:ext>
            </a:extLst>
          </p:cNvPr>
          <p:cNvSpPr>
            <a:spLocks noGrp="1"/>
          </p:cNvSpPr>
          <p:nvPr>
            <p:ph idx="1"/>
          </p:nvPr>
        </p:nvSpPr>
        <p:spPr>
          <a:xfrm>
            <a:off x="5204109" y="1645920"/>
            <a:ext cx="5919503" cy="4470821"/>
          </a:xfrm>
        </p:spPr>
        <p:txBody>
          <a:bodyPr>
            <a:normAutofit/>
          </a:bodyPr>
          <a:lstStyle/>
          <a:p>
            <a:pPr marL="0" indent="0">
              <a:buNone/>
            </a:pPr>
            <a:r>
              <a:rPr lang="en-US" b="0" i="0" u="none" strike="noStrike" dirty="0">
                <a:effectLst/>
                <a:latin typeface="Baskerville Old Face" panose="02020602080505020303" pitchFamily="18" charset="77"/>
              </a:rPr>
              <a:t>We developed a Convolutional Neural Network (CNN) for binary classification tasks. The model begins with a convolutional layer (64 filters, 3x3 kernel) to extract basic features like edges, followed by max-pooling to reduce data size and prevent overfitting. Two additional convolutional layers (128 and 256 filters) detect more complex patterns, using batch normalization and max-pooling to enhance stability and efficiency. A Flatten layer then reshapes the data into 1D for the fully connected Dense layer with 256 neurons, followed by a Sigmoid output layer for classification. Optimization is done with Adam, binary cross-entropy loss, and early stopping to prevent overfitting.</a:t>
            </a:r>
            <a:endParaRPr lang="en-IL" dirty="0">
              <a:latin typeface="Baskerville Old Face" panose="02020602080505020303" pitchFamily="18" charset="77"/>
            </a:endParaRPr>
          </a:p>
        </p:txBody>
      </p:sp>
    </p:spTree>
    <p:extLst>
      <p:ext uri="{BB962C8B-B14F-4D97-AF65-F5344CB8AC3E}">
        <p14:creationId xmlns:p14="http://schemas.microsoft.com/office/powerpoint/2010/main" val="349661650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27">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L"/>
          </a:p>
        </p:txBody>
      </p:sp>
      <p:pic>
        <p:nvPicPr>
          <p:cNvPr id="29" name="Picture 28">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1" name="Rectangle 30">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
        <p:nvSpPr>
          <p:cNvPr id="32" name="Rectangle 31">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6CE46C8B-4D17-4DFA-2D16-88E9ECA26474}"/>
              </a:ext>
            </a:extLst>
          </p:cNvPr>
          <p:cNvPicPr>
            <a:picLocks noChangeAspect="1"/>
          </p:cNvPicPr>
          <p:nvPr/>
        </p:nvPicPr>
        <p:blipFill>
          <a:blip r:embed="rId7"/>
          <a:srcRect l="-993" t="-298" r="-1821" b="-2781"/>
          <a:stretch/>
        </p:blipFill>
        <p:spPr>
          <a:xfrm>
            <a:off x="1569721" y="358067"/>
            <a:ext cx="8558569" cy="6499933"/>
          </a:xfrm>
          <a:prstGeom prst="rect">
            <a:avLst/>
          </a:prstGeom>
        </p:spPr>
      </p:pic>
      <p:sp>
        <p:nvSpPr>
          <p:cNvPr id="33" name="Rectangle 32">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L"/>
          </a:p>
        </p:txBody>
      </p:sp>
    </p:spTree>
    <p:extLst>
      <p:ext uri="{BB962C8B-B14F-4D97-AF65-F5344CB8AC3E}">
        <p14:creationId xmlns:p14="http://schemas.microsoft.com/office/powerpoint/2010/main" val="42886749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1960</TotalTime>
  <Words>939</Words>
  <Application>Microsoft Macintosh PowerPoint</Application>
  <PresentationFormat>Widescreen</PresentationFormat>
  <Paragraphs>66</Paragraphs>
  <Slides>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-webkit-standard</vt:lpstr>
      <vt:lpstr>Aptos</vt:lpstr>
      <vt:lpstr>Baskerville Old Face</vt:lpstr>
      <vt:lpstr>Century Gothic</vt:lpstr>
      <vt:lpstr>Wingdings 3</vt:lpstr>
      <vt:lpstr>Ion</vt:lpstr>
      <vt:lpstr>Skin Cancer Detection</vt:lpstr>
      <vt:lpstr>What Is The Goal?</vt:lpstr>
      <vt:lpstr>Baseline Model</vt:lpstr>
      <vt:lpstr>Logistic Regression Model</vt:lpstr>
      <vt:lpstr>The results:</vt:lpstr>
      <vt:lpstr>NN Model</vt:lpstr>
      <vt:lpstr>The results:</vt:lpstr>
      <vt:lpstr>CNN Model</vt:lpstr>
      <vt:lpstr>PowerPoint Presentation</vt:lpstr>
      <vt:lpstr>The results:</vt:lpstr>
      <vt:lpstr>Final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לינוי קרויטורו</dc:creator>
  <cp:lastModifiedBy>לינוי קרויטורו</cp:lastModifiedBy>
  <cp:revision>2</cp:revision>
  <dcterms:created xsi:type="dcterms:W3CDTF">2025-01-17T09:27:10Z</dcterms:created>
  <dcterms:modified xsi:type="dcterms:W3CDTF">2025-01-18T18:07:16Z</dcterms:modified>
</cp:coreProperties>
</file>